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70" r:id="rId9"/>
    <p:sldId id="265" r:id="rId10"/>
    <p:sldId id="267" r:id="rId11"/>
    <p:sldId id="268" r:id="rId12"/>
    <p:sldId id="269" r:id="rId13"/>
    <p:sldId id="275" r:id="rId14"/>
    <p:sldId id="281" r:id="rId15"/>
    <p:sldId id="280" r:id="rId16"/>
    <p:sldId id="279" r:id="rId17"/>
    <p:sldId id="278" r:id="rId18"/>
    <p:sldId id="276" r:id="rId19"/>
    <p:sldId id="274" r:id="rId20"/>
    <p:sldId id="273" r:id="rId21"/>
    <p:sldId id="272" r:id="rId22"/>
    <p:sldId id="271" r:id="rId23"/>
    <p:sldId id="266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9" autoAdjust="0"/>
    <p:restoredTop sz="94660"/>
  </p:normalViewPr>
  <p:slideViewPr>
    <p:cSldViewPr>
      <p:cViewPr varScale="1">
        <p:scale>
          <a:sx n="65" d="100"/>
          <a:sy n="65" d="100"/>
        </p:scale>
        <p:origin x="-11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>
    <p:split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7D74B4E-9C68-49B5-AAAD-3E7C3CFCCACF}" type="datetimeFigureOut">
              <a:rPr lang="ru-RU" smtClean="0"/>
              <a:t>30.04.2020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8A1E9A6-3593-459C-AD7D-8F018CBDE49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 dir="in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file:///D:\&#1064;&#1086;&#1089;&#1090;&#1072;&#1082;&#1086;&#1074;&#1080;&#1095;%20&#1044;.%20-%20&#1057;&#1080;&#1084;&#1092;&#1086;&#1085;&#1080;&#1103;%207%20&#1090;&#1077;&#1084;&#1072;%20&#1085;&#1072;&#1096;&#1077;&#1089;&#1090;&#1074;&#1080;&#1103;.mp3" TargetMode="External"/><Relationship Id="rId13" Type="http://schemas.openxmlformats.org/officeDocument/2006/relationships/image" Target="../media/image25.png"/><Relationship Id="rId3" Type="http://schemas.openxmlformats.org/officeDocument/2006/relationships/audio" Target="file:///D:\&#1050;&#1086;&#1085;&#1089;&#1090;&#1072;&#1085;&#1090;&#1080;&#1085;%20&#1051;&#1080;&#1089;&#1090;&#1086;&#1074;%20-%20&#1042;%20&#1079;&#1077;&#1084;&#1083;&#1103;&#1085;&#1082;&#1077;%20&#1084;&#1080;&#1085;&#1091;&#1089;.mp3" TargetMode="External"/><Relationship Id="rId7" Type="http://schemas.openxmlformats.org/officeDocument/2006/relationships/audio" Target="file:///D:\&#1057;&#1084;&#1091;&#1075;&#1083;&#1103;&#1085;&#1082;&#1072;%20-%20&#1084;&#1080;&#1085;&#1091;&#1089;.mp3" TargetMode="Externa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file:///D:\&#1042;&#1086;&#1077;&#1085;&#1085;&#1099;&#1077;%20&#1087;&#1077;&#1089;&#1085;&#1080;%20-%20&#1057;&#1074;&#1103;&#1097;&#1077;&#1085;&#1085;&#1072;&#1103;%20&#1074;&#1086;&#1081;&#1085;&#1072;.mp3" TargetMode="External"/><Relationship Id="rId16" Type="http://schemas.openxmlformats.org/officeDocument/2006/relationships/image" Target="../media/image28.png"/><Relationship Id="rId1" Type="http://schemas.openxmlformats.org/officeDocument/2006/relationships/audio" Target="file:///D:\&#1042;&#1086;&#1077;&#1085;&#1085;&#1099;&#1077;%20-%20&#1054;&#1075;&#1086;&#1085;&#1105;&#1082;%20(&#1084;&#1080;&#1085;&#1091;&#1089;).mp3" TargetMode="External"/><Relationship Id="rId6" Type="http://schemas.openxmlformats.org/officeDocument/2006/relationships/audio" Target="file:///D:\&#1053;&#1077;&#1080;&#1079;&#1074;&#1077;&#1089;&#1090;&#1077;&#1085;%20-%20&#1069;&#1093;,%20&#1076;&#1086;&#1088;&#1086;&#1075;&#1080;-&#1093;&#1086;&#1088;&#1086;&#1096;&#1080;&#1081;%20&#1084;&#1080;&#1085;&#1091;&#1089;.mp3" TargetMode="External"/><Relationship Id="rId11" Type="http://schemas.openxmlformats.org/officeDocument/2006/relationships/image" Target="../media/image23.png"/><Relationship Id="rId5" Type="http://schemas.openxmlformats.org/officeDocument/2006/relationships/audio" Target="file:///D:\&#1053;&#1072;&#1088;&#1086;&#1076;&#1085;&#1099;&#1077;(&#1084;&#1080;&#1085;&#1091;&#1089;)%20-%20&#1050;&#1072;&#1090;&#1102;&#1096;&#1072;.mp3" TargetMode="Externa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file:///D:\&#1052;&#1072;&#1088;&#1082;%20&#1041;&#1077;&#1088;&#1085;&#1077;&#1089;%20-%20&#1058;&#1077;&#1084;&#1085;&#1072;&#1103;%20&#1085;&#1086;&#1095;&#1100;%203%20%5bx-minus.org%5d.mp3" TargetMode="Externa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8062912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Музыкально-теоретическая олимпиада к 75-ти летию </a:t>
            </a:r>
            <a:r>
              <a:rPr lang="ru-RU" b="1" u="sng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Победы</a:t>
            </a:r>
            <a:endParaRPr lang="ru-RU" b="1" u="sng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6000" dist="26000" dir="14500000" algn="tl" rotWithShape="0">
                  <a:srgbClr val="000000">
                    <a:alpha val="4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8062912" cy="1752600"/>
          </a:xfrm>
        </p:spPr>
        <p:txBody>
          <a:bodyPr/>
          <a:lstStyle/>
          <a:p>
            <a:r>
              <a:rPr lang="ru-RU" dirty="0" smtClean="0"/>
              <a:t>Составила Анпилогова И.М. при поддержке теоретического отдела ДМШ№3</a:t>
            </a:r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331640" y="6281936"/>
            <a:ext cx="6118696" cy="57606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36576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Г.Стерлитамак,</a:t>
            </a:r>
            <a:r>
              <a:rPr lang="ru-RU" sz="24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ДМШ№3,</a:t>
            </a:r>
            <a:r>
              <a:rPr kumimoji="0" lang="ru-RU" sz="2400" b="0" i="0" u="none" strike="noStrike" kern="1200" cap="none" spc="0" normalizeH="0" baseline="0" noProof="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2020 год</a:t>
            </a:r>
            <a:endParaRPr kumimoji="0" lang="ru-RU" sz="2400" b="0" i="0" u="none" strike="noStrike" kern="1200" cap="none" spc="0" normalizeH="0" baseline="0" noProof="0" dirty="0">
              <a:ln>
                <a:solidFill>
                  <a:schemeClr val="bg2"/>
                </a:solidFill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0" name="Picture 2" descr="Как пошагово и какую нарисовать с Вечным огнём открытку, 9 мая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2594992" cy="2594992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оим оружием была музыка»: 75 лет назад в блокадном Ленинграде ...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3315880" y="3581003"/>
            <a:ext cx="5828120" cy="32769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39903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effectLst>
                  <a:glow rad="228600">
                    <a:schemeClr val="bg1">
                      <a:lumMod val="95000"/>
                      <a:lumOff val="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Седьмая симфония Шостаковича как символ </a:t>
            </a:r>
            <a:r>
              <a:rPr lang="ru-RU" sz="3600" b="1" dirty="0" smtClean="0">
                <a:effectLst>
                  <a:glow rad="228600">
                    <a:schemeClr val="bg1">
                      <a:lumMod val="95000"/>
                      <a:lumOff val="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ужас </a:t>
            </a:r>
            <a:r>
              <a:rPr lang="ru-RU" sz="3600" b="1" dirty="0" smtClean="0">
                <a:effectLst>
                  <a:glow rad="228600">
                    <a:schemeClr val="bg1">
                      <a:lumMod val="95000"/>
                      <a:lumOff val="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блокады и триумфа над нацизмом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9 августа 1942 года в</a:t>
            </a:r>
            <a:r>
              <a:rPr lang="ru-RU" dirty="0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 осаждённом городе состоялся легендарный концерт с исполнением седьмой симфонии Шостаковича. Она стала символом несокрушимости духа жителей и защитников Ленинграда</a:t>
            </a:r>
            <a:r>
              <a:rPr lang="ru-RU" dirty="0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.</a:t>
            </a:r>
          </a:p>
          <a:p>
            <a:r>
              <a:rPr lang="ru-RU" dirty="0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355-й день блокады ознаменовался концертом. Премьеру 7-й симфонии Дмитрия Шостаковича назначили на 9 августа. Вообще-то в этот день немцы планировали захватить город, но вышло по-другому. Незадолго до этого Ленинградский фронт возглавил Леонид Говоров, будущий маршал. Он приказал вести по вражеским батареям непрерывный массированный огонь в течение всего концерта. Фашистские снаряды не должны были мешать ленинградцам слушать музыку.</a:t>
            </a:r>
            <a:endParaRPr lang="ru-RU" dirty="0">
              <a:effectLst>
                <a:glow rad="228600">
                  <a:schemeClr val="tx2">
                    <a:lumMod val="10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Седьмая симфония Шостаковича как символ ужасов блокады и триумфа ...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2484784" y="3112191"/>
            <a:ext cx="6659216" cy="374580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72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Зал филармонии был переполнен, но концерт услышали не только те, кто имел билет. Благодаря радиотрансляции, репродукторам и громкоговорителям музыкой могли насладиться все жители города, его защитники и даже немцы за линией фронта. Уже после войны </a:t>
            </a:r>
            <a:r>
              <a:rPr lang="ru-RU" dirty="0" err="1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Элиасберг</a:t>
            </a:r>
            <a:r>
              <a:rPr lang="ru-RU" dirty="0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 встретился с участниками войны, находившимися по другую сторону баррикад. Один из них признался, что именно тогда понял,</a:t>
            </a:r>
            <a:r>
              <a:rPr lang="ru-RU" b="1" i="1" u="sng" dirty="0" smtClean="0">
                <a:effectLst>
                  <a:glow rad="228600">
                    <a:schemeClr val="tx2">
                      <a:lumMod val="10000"/>
                      <a:alpha val="40000"/>
                    </a:schemeClr>
                  </a:glow>
                </a:effectLst>
              </a:rPr>
              <a:t> что борьба проиграна.</a:t>
            </a:r>
            <a:endParaRPr lang="ru-RU" b="1" i="1" u="sng" dirty="0">
              <a:effectLst>
                <a:glow rad="228600">
                  <a:schemeClr val="tx2">
                    <a:lumMod val="10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399032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glow rad="228600">
                    <a:schemeClr val="tx2">
                      <a:lumMod val="2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Музыкально-теоретическая викторина</a:t>
            </a:r>
            <a:endParaRPr lang="ru-RU" dirty="0">
              <a:effectLst>
                <a:glow rad="228600">
                  <a:schemeClr val="tx2">
                    <a:lumMod val="25000"/>
                    <a:alpha val="40000"/>
                  </a:schemeClr>
                </a:glow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Священная война: история песни, интересные факты, текст, содерж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087131" cy="4814664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Узнать по аккомпанементу песню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5338936" cy="4572000"/>
          </a:xfrm>
        </p:spPr>
        <p:txBody>
          <a:bodyPr/>
          <a:lstStyle/>
          <a:p>
            <a:r>
              <a:rPr lang="ru-RU" dirty="0" smtClean="0"/>
              <a:t>1)</a:t>
            </a:r>
          </a:p>
          <a:p>
            <a:endParaRPr lang="ru-RU" dirty="0" smtClean="0"/>
          </a:p>
          <a:p>
            <a:r>
              <a:rPr lang="ru-RU" dirty="0" smtClean="0"/>
              <a:t>2)</a:t>
            </a:r>
          </a:p>
          <a:p>
            <a:endParaRPr lang="ru-RU" dirty="0" smtClean="0"/>
          </a:p>
          <a:p>
            <a:r>
              <a:rPr lang="ru-RU" dirty="0" smtClean="0"/>
              <a:t>3)</a:t>
            </a:r>
          </a:p>
          <a:p>
            <a:endParaRPr lang="ru-RU" dirty="0" smtClean="0"/>
          </a:p>
          <a:p>
            <a:r>
              <a:rPr lang="ru-RU" dirty="0" smtClean="0"/>
              <a:t>4)</a:t>
            </a:r>
            <a:endParaRPr lang="ru-RU" dirty="0"/>
          </a:p>
        </p:txBody>
      </p:sp>
      <p:pic>
        <p:nvPicPr>
          <p:cNvPr id="4" name="Военные - Огонёк (минус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1691680" y="2060848"/>
            <a:ext cx="576064" cy="576064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283968" y="1844824"/>
            <a:ext cx="447484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ru-RU" sz="3000" dirty="0"/>
              <a:t>5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ru-RU" sz="3000" dirty="0"/>
              <a:t>6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ru-RU" sz="3000" dirty="0"/>
              <a:t>7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ru-RU" sz="3000" dirty="0"/>
              <a:t>8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Военные песни - Священная война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1691680" y="3068960"/>
            <a:ext cx="576064" cy="576064"/>
          </a:xfrm>
          <a:prstGeom prst="rect">
            <a:avLst/>
          </a:prstGeom>
        </p:spPr>
      </p:pic>
      <p:pic>
        <p:nvPicPr>
          <p:cNvPr id="7" name="Константин Листов - В землянке минус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1691680" y="4077072"/>
            <a:ext cx="576064" cy="576064"/>
          </a:xfrm>
          <a:prstGeom prst="rect">
            <a:avLst/>
          </a:prstGeom>
        </p:spPr>
      </p:pic>
      <p:pic>
        <p:nvPicPr>
          <p:cNvPr id="8" name="Марк Бернес - Темная ночь 3 [x-minus.org]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 cstate="print"/>
          <a:stretch>
            <a:fillRect/>
          </a:stretch>
        </p:blipFill>
        <p:spPr>
          <a:xfrm>
            <a:off x="1691680" y="5157192"/>
            <a:ext cx="576064" cy="576064"/>
          </a:xfrm>
          <a:prstGeom prst="rect">
            <a:avLst/>
          </a:prstGeom>
        </p:spPr>
      </p:pic>
      <p:pic>
        <p:nvPicPr>
          <p:cNvPr id="9" name="Народные(минус) - Катюша.mp3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4" cstate="print"/>
          <a:stretch>
            <a:fillRect/>
          </a:stretch>
        </p:blipFill>
        <p:spPr>
          <a:xfrm>
            <a:off x="5508104" y="1988840"/>
            <a:ext cx="576064" cy="576064"/>
          </a:xfrm>
          <a:prstGeom prst="rect">
            <a:avLst/>
          </a:prstGeom>
        </p:spPr>
      </p:pic>
      <p:pic>
        <p:nvPicPr>
          <p:cNvPr id="10" name="Неизвестен - Эх, дороги-хороший минус.mp3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5" cstate="print"/>
          <a:stretch>
            <a:fillRect/>
          </a:stretch>
        </p:blipFill>
        <p:spPr>
          <a:xfrm>
            <a:off x="5508104" y="3140968"/>
            <a:ext cx="576064" cy="576064"/>
          </a:xfrm>
          <a:prstGeom prst="rect">
            <a:avLst/>
          </a:prstGeom>
        </p:spPr>
      </p:pic>
      <p:pic>
        <p:nvPicPr>
          <p:cNvPr id="11" name="Смуглянка - минус.mp3">
            <a:hlinkClick r:id="" action="ppaction://media"/>
          </p:cNvPr>
          <p:cNvPicPr>
            <a:picLocks noRot="1" noChangeAspect="1"/>
          </p:cNvPicPr>
          <p:nvPr>
            <a:audioFile r:link="rId7"/>
          </p:nvPr>
        </p:nvPicPr>
        <p:blipFill>
          <a:blip r:embed="rId16" cstate="print"/>
          <a:stretch>
            <a:fillRect/>
          </a:stretch>
        </p:blipFill>
        <p:spPr>
          <a:xfrm>
            <a:off x="5508104" y="4149080"/>
            <a:ext cx="576064" cy="576064"/>
          </a:xfrm>
          <a:prstGeom prst="rect">
            <a:avLst/>
          </a:prstGeom>
        </p:spPr>
      </p:pic>
      <p:pic>
        <p:nvPicPr>
          <p:cNvPr id="12" name="Шостакович Д. - Симфония 7 тема нашествия.mp3">
            <a:hlinkClick r:id="" action="ppaction://media"/>
          </p:cNvPr>
          <p:cNvPicPr>
            <a:picLocks noRot="1" noChangeAspect="1"/>
          </p:cNvPicPr>
          <p:nvPr>
            <a:audioFile r:link="rId8"/>
          </p:nvPr>
        </p:nvPicPr>
        <p:blipFill>
          <a:blip r:embed="rId17" cstate="print"/>
          <a:stretch>
            <a:fillRect/>
          </a:stretch>
        </p:blipFill>
        <p:spPr>
          <a:xfrm>
            <a:off x="5508104" y="5157192"/>
            <a:ext cx="576064" cy="576064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3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06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66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15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62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0084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Угадайте произведение по отрывку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10)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2279" t="29812" r="37050" b="34133"/>
          <a:stretch>
            <a:fillRect/>
          </a:stretch>
        </p:blipFill>
        <p:spPr bwMode="auto">
          <a:xfrm>
            <a:off x="3203848" y="1412776"/>
            <a:ext cx="561662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5877" t="19267" r="51728" b="57067"/>
          <a:stretch>
            <a:fillRect/>
          </a:stretch>
        </p:blipFill>
        <p:spPr bwMode="auto">
          <a:xfrm>
            <a:off x="1691680" y="3789040"/>
            <a:ext cx="5760640" cy="284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6597352"/>
          </a:xfrm>
        </p:spPr>
        <p:txBody>
          <a:bodyPr>
            <a:normAutofit/>
          </a:bodyPr>
          <a:lstStyle/>
          <a:p>
            <a:r>
              <a:rPr lang="ru-RU" dirty="0" smtClean="0"/>
              <a:t>11)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12)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13)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279" t="38612" r="36730" b="40267"/>
          <a:stretch>
            <a:fillRect/>
          </a:stretch>
        </p:blipFill>
        <p:spPr bwMode="auto">
          <a:xfrm>
            <a:off x="2267744" y="260648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879" t="38395" r="35131" b="37067"/>
          <a:stretch>
            <a:fillRect/>
          </a:stretch>
        </p:blipFill>
        <p:spPr bwMode="auto">
          <a:xfrm>
            <a:off x="2339752" y="2636912"/>
            <a:ext cx="554461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479" t="30017" r="37730" b="31362"/>
          <a:stretch>
            <a:fillRect/>
          </a:stretch>
        </p:blipFill>
        <p:spPr bwMode="auto">
          <a:xfrm>
            <a:off x="2843808" y="4725144"/>
            <a:ext cx="460851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08712"/>
          </a:xfrm>
        </p:spPr>
        <p:txBody>
          <a:bodyPr/>
          <a:lstStyle/>
          <a:p>
            <a:r>
              <a:rPr lang="ru-RU" dirty="0" smtClean="0"/>
              <a:t>14)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15)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5677" t="20054" r="51328" b="58718"/>
          <a:stretch>
            <a:fillRect/>
          </a:stretch>
        </p:blipFill>
        <p:spPr bwMode="auto">
          <a:xfrm>
            <a:off x="1907704" y="404664"/>
            <a:ext cx="590465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1079" t="23126" r="35730" b="24267"/>
          <a:stretch>
            <a:fillRect/>
          </a:stretch>
        </p:blipFill>
        <p:spPr bwMode="auto">
          <a:xfrm>
            <a:off x="1835696" y="3356992"/>
            <a:ext cx="54006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229600" cy="45720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16)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17)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18)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679" t="37243" r="36730" b="37600"/>
          <a:stretch>
            <a:fillRect/>
          </a:stretch>
        </p:blipFill>
        <p:spPr bwMode="auto">
          <a:xfrm>
            <a:off x="2051720" y="260648"/>
            <a:ext cx="52565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479" t="37968" r="36730" b="37333"/>
          <a:stretch>
            <a:fillRect/>
          </a:stretch>
        </p:blipFill>
        <p:spPr bwMode="auto">
          <a:xfrm>
            <a:off x="2051720" y="2348880"/>
            <a:ext cx="532859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879" t="39422" r="36730" b="40267"/>
          <a:stretch>
            <a:fillRect/>
          </a:stretch>
        </p:blipFill>
        <p:spPr bwMode="auto">
          <a:xfrm>
            <a:off x="2051720" y="4437112"/>
            <a:ext cx="56166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Угадайте песню по ритму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19)</a:t>
            </a:r>
            <a:endParaRPr lang="ru-RU" dirty="0"/>
          </a:p>
        </p:txBody>
      </p:sp>
      <p:pic>
        <p:nvPicPr>
          <p:cNvPr id="5" name="Picture 4" descr="https://sun7-9.userapi.com/jS55FOyRo-OeWURyzfV7bZsrbr1N-Gm5C85H9Q/P5ABULy1vBg.jpg"/>
          <p:cNvPicPr>
            <a:picLocks noChangeAspect="1" noChangeArrowheads="1"/>
          </p:cNvPicPr>
          <p:nvPr/>
        </p:nvPicPr>
        <p:blipFill>
          <a:blip r:embed="rId2" cstate="print"/>
          <a:srcRect t="3097" r="7348" b="8114"/>
          <a:stretch>
            <a:fillRect/>
          </a:stretch>
        </p:blipFill>
        <p:spPr bwMode="auto">
          <a:xfrm rot="16200000">
            <a:off x="3163987" y="516533"/>
            <a:ext cx="4176464" cy="7121077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20)</a:t>
            </a:r>
            <a:endParaRPr lang="ru-RU" dirty="0"/>
          </a:p>
        </p:txBody>
      </p:sp>
      <p:pic>
        <p:nvPicPr>
          <p:cNvPr id="35842" name="Picture 2" descr="https://sun7-7.userapi.com/BUOCY1BX-qDcPGIJQg_qPdw5BcyoYTWaEzYQRA/siBBWvbs5i4.jpg"/>
          <p:cNvPicPr>
            <a:picLocks noChangeAspect="1" noChangeArrowheads="1"/>
          </p:cNvPicPr>
          <p:nvPr/>
        </p:nvPicPr>
        <p:blipFill>
          <a:blip r:embed="rId2" cstate="print"/>
          <a:srcRect l="16591" r="5687"/>
          <a:stretch>
            <a:fillRect/>
          </a:stretch>
        </p:blipFill>
        <p:spPr bwMode="auto">
          <a:xfrm rot="16200000">
            <a:off x="3594820" y="85700"/>
            <a:ext cx="2952328" cy="675860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 t="9333" r="36930" b="245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1600" y="450912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5. Развитие музыкально-теоретических способностей учащихся</a:t>
            </a:r>
            <a:endParaRPr lang="ru-RU" sz="2000" b="1" i="1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Построить цепочку интервалов от ноты «до» вверх, угадать песню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21)    «до» </a:t>
            </a:r>
            <a:r>
              <a:rPr lang="ru-RU" dirty="0" smtClean="0">
                <a:sym typeface="Symbol"/>
              </a:rPr>
              <a:t> ч</a:t>
            </a:r>
            <a:r>
              <a:rPr lang="ru-RU" dirty="0" smtClean="0"/>
              <a:t>.4</a:t>
            </a:r>
            <a:r>
              <a:rPr lang="ru-RU" dirty="0" smtClean="0">
                <a:sym typeface="Symbol"/>
              </a:rPr>
              <a:t>м.3б.3м.2...</a:t>
            </a:r>
          </a:p>
          <a:p>
            <a:endParaRPr lang="ru-RU" dirty="0" smtClean="0">
              <a:sym typeface="Symbol"/>
            </a:endParaRPr>
          </a:p>
          <a:p>
            <a:pPr>
              <a:buNone/>
            </a:pPr>
            <a:r>
              <a:rPr lang="ru-RU" dirty="0" smtClean="0">
                <a:sym typeface="Symbol"/>
              </a:rPr>
              <a:t>      Теперь от последней ноты вниз</a:t>
            </a:r>
          </a:p>
          <a:p>
            <a:pPr>
              <a:buNone/>
            </a:pPr>
            <a:r>
              <a:rPr lang="ru-RU" dirty="0" smtClean="0">
                <a:sym typeface="Symbol"/>
              </a:rPr>
              <a:t>             … м.2</a:t>
            </a:r>
            <a:r>
              <a:rPr lang="ru-RU" dirty="0" smtClean="0">
                <a:sym typeface="Symbol"/>
              </a:rPr>
              <a:t> </a:t>
            </a:r>
            <a:r>
              <a:rPr lang="ru-RU" dirty="0" smtClean="0">
                <a:sym typeface="Symbol"/>
              </a:rPr>
              <a:t>б.3 м.3</a:t>
            </a:r>
          </a:p>
          <a:p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Проверьте свои знания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1) «Огонёк»</a:t>
            </a:r>
          </a:p>
          <a:p>
            <a:r>
              <a:rPr lang="ru-RU" dirty="0" smtClean="0"/>
              <a:t>2) «Священная война»</a:t>
            </a:r>
          </a:p>
          <a:p>
            <a:r>
              <a:rPr lang="ru-RU" dirty="0" smtClean="0"/>
              <a:t>3) «В землянке»</a:t>
            </a:r>
          </a:p>
          <a:p>
            <a:r>
              <a:rPr lang="ru-RU" dirty="0" smtClean="0"/>
              <a:t>4) «Темная ночь»</a:t>
            </a:r>
          </a:p>
          <a:p>
            <a:r>
              <a:rPr lang="ru-RU" dirty="0" smtClean="0"/>
              <a:t>5) «Катюша»</a:t>
            </a:r>
          </a:p>
          <a:p>
            <a:r>
              <a:rPr lang="ru-RU" dirty="0" smtClean="0"/>
              <a:t>6) «Эх, дороги…»</a:t>
            </a:r>
          </a:p>
          <a:p>
            <a:r>
              <a:rPr lang="ru-RU" dirty="0" smtClean="0"/>
              <a:t>7) «Смуглянка»</a:t>
            </a:r>
          </a:p>
          <a:p>
            <a:r>
              <a:rPr lang="ru-RU" dirty="0" smtClean="0"/>
              <a:t>8) Д.Шостакович, Симфония </a:t>
            </a:r>
            <a:r>
              <a:rPr lang="ru-RU" dirty="0" smtClean="0"/>
              <a:t>№7 </a:t>
            </a:r>
            <a:r>
              <a:rPr lang="ru-RU" dirty="0" smtClean="0"/>
              <a:t>«Тема нашествия»</a:t>
            </a: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72000"/>
          </a:xfrm>
        </p:spPr>
        <p:txBody>
          <a:bodyPr/>
          <a:lstStyle/>
          <a:p>
            <a:r>
              <a:rPr lang="ru-RU" dirty="0" smtClean="0"/>
              <a:t>9) «Катюша»</a:t>
            </a:r>
          </a:p>
          <a:p>
            <a:r>
              <a:rPr lang="ru-RU" dirty="0" smtClean="0"/>
              <a:t>10) «Три танкиста»</a:t>
            </a:r>
          </a:p>
          <a:p>
            <a:r>
              <a:rPr lang="ru-RU" dirty="0" smtClean="0"/>
              <a:t>11) «Эх, дороги»</a:t>
            </a:r>
          </a:p>
          <a:p>
            <a:r>
              <a:rPr lang="ru-RU" dirty="0" smtClean="0"/>
              <a:t>12) «Смуглянка»</a:t>
            </a:r>
          </a:p>
          <a:p>
            <a:r>
              <a:rPr lang="ru-RU" dirty="0" smtClean="0"/>
              <a:t>13) «Священная война»</a:t>
            </a:r>
          </a:p>
          <a:p>
            <a:r>
              <a:rPr lang="ru-RU" dirty="0" smtClean="0"/>
              <a:t>14) «В землянке»</a:t>
            </a:r>
          </a:p>
          <a:p>
            <a:r>
              <a:rPr lang="ru-RU" dirty="0" smtClean="0"/>
              <a:t>15) «На поле танки грохотали»</a:t>
            </a:r>
          </a:p>
          <a:p>
            <a:r>
              <a:rPr lang="ru-RU" dirty="0" smtClean="0"/>
              <a:t>16) «Огонёк»</a:t>
            </a:r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72000"/>
          </a:xfrm>
        </p:spPr>
        <p:txBody>
          <a:bodyPr/>
          <a:lstStyle/>
          <a:p>
            <a:r>
              <a:rPr lang="ru-RU" dirty="0" smtClean="0"/>
              <a:t>17) «Тёмная ночь»</a:t>
            </a:r>
          </a:p>
          <a:p>
            <a:r>
              <a:rPr lang="ru-RU" dirty="0" smtClean="0"/>
              <a:t>18) «Синий платочек»</a:t>
            </a:r>
          </a:p>
          <a:p>
            <a:r>
              <a:rPr lang="ru-RU" dirty="0" smtClean="0"/>
              <a:t>19) «Смуглянка» - ритм</a:t>
            </a:r>
          </a:p>
          <a:p>
            <a:r>
              <a:rPr lang="ru-RU" dirty="0" smtClean="0"/>
              <a:t>20) «Катюша» - ритм</a:t>
            </a:r>
          </a:p>
          <a:p>
            <a:r>
              <a:rPr lang="ru-RU" dirty="0" smtClean="0"/>
              <a:t>21) «Священная война» - цепочка интервалов (до </a:t>
            </a:r>
            <a:r>
              <a:rPr lang="ru-RU" dirty="0" smtClean="0">
                <a:sym typeface="Symbol"/>
              </a:rPr>
              <a:t> фа </a:t>
            </a:r>
            <a:r>
              <a:rPr lang="ru-RU" dirty="0" smtClean="0">
                <a:sym typeface="Symbol"/>
              </a:rPr>
              <a:t> </a:t>
            </a:r>
            <a:r>
              <a:rPr lang="ru-RU" dirty="0" smtClean="0"/>
              <a:t>ля бемоль</a:t>
            </a:r>
            <a:r>
              <a:rPr lang="ru-RU" dirty="0" smtClean="0">
                <a:sym typeface="Symbol"/>
              </a:rPr>
              <a:t> </a:t>
            </a:r>
            <a:r>
              <a:rPr lang="ru-RU" dirty="0" smtClean="0">
                <a:sym typeface="Symbol"/>
              </a:rPr>
              <a:t> до</a:t>
            </a:r>
            <a:r>
              <a:rPr lang="ru-RU" dirty="0" smtClean="0">
                <a:sym typeface="Symbol"/>
              </a:rPr>
              <a:t> </a:t>
            </a:r>
            <a:r>
              <a:rPr lang="ru-RU" dirty="0" smtClean="0">
                <a:sym typeface="Symbol"/>
              </a:rPr>
              <a:t> ре бемоль до </a:t>
            </a:r>
            <a:r>
              <a:rPr lang="ru-RU" dirty="0" smtClean="0">
                <a:sym typeface="Symbol"/>
              </a:rPr>
              <a:t></a:t>
            </a:r>
            <a:r>
              <a:rPr lang="ru-RU" dirty="0" smtClean="0">
                <a:sym typeface="Symbol"/>
              </a:rPr>
              <a:t> ля бемоль  фа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contrast="-40000"/>
          </a:blip>
          <a:srcRect t="9600" r="36730" b="33867"/>
          <a:stretch>
            <a:fillRect/>
          </a:stretch>
        </p:blipFill>
        <p:spPr bwMode="auto">
          <a:xfrm>
            <a:off x="5436096" y="4293097"/>
            <a:ext cx="3707904" cy="256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72000"/>
          </a:xfrm>
        </p:spPr>
        <p:txBody>
          <a:bodyPr/>
          <a:lstStyle/>
          <a:p>
            <a:pPr>
              <a:buNone/>
            </a:pPr>
            <a:endParaRPr lang="ru-RU" dirty="0" smtClean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8363" t="14424" r="44574" b="37604"/>
          <a:stretch>
            <a:fillRect/>
          </a:stretch>
        </p:blipFill>
        <p:spPr bwMode="auto">
          <a:xfrm>
            <a:off x="1115616" y="548680"/>
            <a:ext cx="705678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75" t="10667" r="36930" b="248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 областной библиотеке Актау напомнили историю создания военных песен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3995472" y="3429000"/>
            <a:ext cx="5148528" cy="3429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История песен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91264" cy="385044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effectLst>
                  <a:glow rad="101600">
                    <a:schemeClr val="bg2">
                      <a:alpha val="40000"/>
                    </a:schemeClr>
                  </a:glow>
                </a:effectLst>
              </a:rPr>
              <a:t>Песни, рожденные в пламени военного времени, – бессмертные герои и свидетели той Великой войны. Нежные и лиричные, шутливые и патриотические, походные и строевые – они воодушевляли бойцов на атаку, напоминали о доме и близких, согревали души солдат в минуты боевого затишья. Окрыляя на передовой и в тылу, фронтовая песня прошагала в строю до первых залпов победного мая.</a:t>
            </a:r>
          </a:p>
          <a:p>
            <a:r>
              <a:rPr lang="ru-RU" dirty="0" smtClean="0">
                <a:effectLst>
                  <a:glow rad="101600">
                    <a:schemeClr val="bg2">
                      <a:alpha val="40000"/>
                    </a:schemeClr>
                  </a:glow>
                </a:effectLst>
              </a:rPr>
              <a:t>Нам, поколению, знакомому с ужасами Войны по кинофильмам, произведениям и рассказам ветеранов, очень важно помнить и знать эти вечные песни, каждую из которых отличает своя особенная история.</a:t>
            </a:r>
          </a:p>
          <a:p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раткая история создания военной песни &quot;Священная война&quot; | Какой Смысл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1524000" y="3048000"/>
            <a:ext cx="7620000" cy="381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99032"/>
          </a:xfrm>
        </p:spPr>
        <p:txBody>
          <a:bodyPr/>
          <a:lstStyle/>
          <a:p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Священная </a:t>
            </a:r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</a:rPr>
              <a:t>война»</a:t>
            </a:r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720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effectLst>
                  <a:glow rad="228600">
                    <a:schemeClr val="bg1">
                      <a:lumMod val="95000"/>
                      <a:lumOff val="5000"/>
                      <a:alpha val="40000"/>
                    </a:schemeClr>
                  </a:glow>
                </a:effectLst>
              </a:rPr>
              <a:t>Говоря о песнях военных лет нельзя не вспомнить самую первую песню, написанную в суровые годы Великой Отечественной Войны, настоящий музыкальный символ защиты Отечества и мужества советского народа. Бессмертные строки Василия Лебедева-Кумача были опубликованы в передовых советских газетах уже спустя два дня после рокового оглашения. Известно, что черновые наброски стихотворения были написаны еще в довоенную пору: потрясенный кадрами кинохроники налета нацистской авиации на Варшаву и города Испании, поэт занес в свой блокнот отдельные строфы будущей песни.</a:t>
            </a:r>
          </a:p>
          <a:p>
            <a:r>
              <a:rPr lang="ru-RU" dirty="0" smtClean="0">
                <a:effectLst>
                  <a:glow rad="228600">
                    <a:schemeClr val="bg1">
                      <a:lumMod val="95000"/>
                      <a:lumOff val="5000"/>
                      <a:alpha val="40000"/>
                    </a:schemeClr>
                  </a:glow>
                </a:effectLst>
              </a:rPr>
              <a:t>Проникновенные и могучие строки глубоко впечатлили композитора Александрова, который тотчас сел за рояль – так, на четвертый день войны родилась нетленная песня – гимн бессмертного народного подвига. Уже через сутки «Священная война» звучала на площади Белорусского вокзала, провожая солдатские эшелоны на фронт.</a:t>
            </a:r>
          </a:p>
          <a:p>
            <a:endParaRPr lang="ru-RU" dirty="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вященная война — Википедия"/>
          <p:cNvPicPr>
            <a:picLocks noChangeAspect="1" noChangeArrowheads="1"/>
          </p:cNvPicPr>
          <p:nvPr/>
        </p:nvPicPr>
        <p:blipFill>
          <a:blip r:embed="rId2" cstate="print">
            <a:lum contrast="-40000"/>
          </a:blip>
          <a:srcRect/>
          <a:stretch>
            <a:fillRect/>
          </a:stretch>
        </p:blipFill>
        <p:spPr bwMode="auto">
          <a:xfrm>
            <a:off x="1979712" y="1268760"/>
            <a:ext cx="5040560" cy="50957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2808"/>
            <a:ext cx="5148064" cy="39224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Вставай, страна огромная,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Вставай на смертный бой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 фашистской силой тёмною,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 проклятою ордой.</a:t>
            </a:r>
          </a:p>
          <a:p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Пусть ярость благородная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Вскипает, как волна, —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Идёт война народная,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Священная война!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Пусть ярость благородная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Вскипает, как волна, —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Идёт война народная,</a:t>
            </a:r>
            <a:b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Священная война!</a:t>
            </a:r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499992" y="1844824"/>
            <a:ext cx="4330824" cy="3672408"/>
          </a:xfrm>
          <a:prstGeom prst="rect">
            <a:avLst/>
          </a:prstGeom>
        </p:spPr>
        <p:txBody>
          <a:bodyPr vert="horz" anchor="t">
            <a:normAutofit fontScale="70000" lnSpcReduction="20000"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Не смеют крылья чёрные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Над Родиной летать,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Поля её просторные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Не смеет враг топтать!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Пусть ярость благородная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Вскипает, как волна, —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Идёт война народная,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Священная война!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Пусть ярость благородная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Вскипает, как волна, —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Идёт война народная,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Священная война!</a:t>
            </a:r>
            <a:b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Гнилой фашистской…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История песни «Смуглянка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780928"/>
            <a:ext cx="3789040" cy="37890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/>
          <a:lstStyle/>
          <a:p>
            <a:r>
              <a:rPr lang="ru-RU" dirty="0" smtClean="0"/>
              <a:t>«Смуглянка»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12776"/>
            <a:ext cx="8064896" cy="4536504"/>
          </a:xfrm>
        </p:spPr>
        <p:txBody>
          <a:bodyPr>
            <a:noAutofit/>
          </a:bodyPr>
          <a:lstStyle/>
          <a:p>
            <a:r>
              <a:rPr lang="ru-RU" sz="1800" dirty="0" smtClean="0">
                <a:effectLst>
                  <a:glow rad="228600">
                    <a:schemeClr val="bg1">
                      <a:lumMod val="95000"/>
                      <a:lumOff val="5000"/>
                      <a:alpha val="40000"/>
                    </a:schemeClr>
                  </a:glow>
                </a:effectLst>
              </a:rPr>
              <a:t>Жизнерадостная и необыкновенно лирическая «Смуглянка», гимн легендарной «поющей» эскадрильи, была создана в сороковом году, как часть песенной сюиты о молдавских партизанах. К началу войны партитура вокального цикла у композитора Анатолия Новикова затерялась, но, воссоздав ноты по памяти, автор показал свои наброски на радио. Однако руководству задорная песенка показалась чересчур фривольной и несерьезной, несоответствующей тяжести военного времени. И лишь позднее, в 1944 году «Смуглянку» оценил и включил в свой репертуар руководитель Ансамбля песни и пляски В. Александров.</a:t>
            </a:r>
          </a:p>
          <a:p>
            <a:r>
              <a:rPr lang="ru-RU" sz="1800" dirty="0" smtClean="0">
                <a:effectLst>
                  <a:glow rad="228600">
                    <a:schemeClr val="bg1">
                      <a:lumMod val="95000"/>
                      <a:lumOff val="5000"/>
                      <a:alpha val="40000"/>
                    </a:schemeClr>
                  </a:glow>
                </a:effectLst>
              </a:rPr>
              <a:t>Мелодичная и веселая песня о любви партизана и молдавской девушки облетела фронтовые концертные площадки, полюбилась бойцам и труженикам в тылу. В 1974 году песня получила новое дыхание – после выхода всеми любимого фильма «В бой идут одни «старики» ее подхватила вся страна. Лирическая история о смуглянке-молдаванке и поныне звучит каждую годовщину Великой Победы. </a:t>
            </a:r>
            <a:endParaRPr lang="ru-RU" sz="1800" dirty="0">
              <a:effectLst>
                <a:glow rad="228600">
                  <a:schemeClr val="bg1">
                    <a:lumMod val="95000"/>
                    <a:lumOff val="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479" t="10133" r="36730" b="22877"/>
          <a:stretch>
            <a:fillRect/>
          </a:stretch>
        </p:blipFill>
        <p:spPr bwMode="auto">
          <a:xfrm>
            <a:off x="0" y="0"/>
            <a:ext cx="7377721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282" t="10933" r="36530" b="23940"/>
          <a:stretch>
            <a:fillRect/>
          </a:stretch>
        </p:blipFill>
        <p:spPr bwMode="auto">
          <a:xfrm>
            <a:off x="3700797" y="2672907"/>
            <a:ext cx="5443203" cy="418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080" t="10667" r="36530" b="25806"/>
          <a:stretch>
            <a:fillRect/>
          </a:stretch>
        </p:blipFill>
        <p:spPr bwMode="auto">
          <a:xfrm>
            <a:off x="4283968" y="-243408"/>
            <a:ext cx="5306394" cy="400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 l="1479" t="10400" r="37205" b="24466"/>
          <a:stretch>
            <a:fillRect/>
          </a:stretch>
        </p:blipFill>
        <p:spPr bwMode="auto">
          <a:xfrm>
            <a:off x="251520" y="2599403"/>
            <a:ext cx="5419675" cy="425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399032"/>
          </a:xfrm>
        </p:spPr>
        <p:txBody>
          <a:bodyPr/>
          <a:lstStyle/>
          <a:p>
            <a:r>
              <a:rPr lang="ru-RU" dirty="0" smtClean="0"/>
              <a:t>А также были очень популярными песни….</a:t>
            </a:r>
            <a:endParaRPr lang="ru-RU" dirty="0"/>
          </a:p>
        </p:txBody>
      </p:sp>
      <p:pic>
        <p:nvPicPr>
          <p:cNvPr id="6147" name="Picture 3" descr="Песня Катюша скачать. Песня Катюша слушать. Катюша минусов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988840"/>
            <a:ext cx="6731799" cy="2090539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57823" cy="345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История песен военных л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73424"/>
            <a:ext cx="6912768" cy="5184576"/>
          </a:xfrm>
          <a:prstGeom prst="rect">
            <a:avLst/>
          </a:prstGeom>
          <a:noFill/>
        </p:spPr>
      </p:pic>
      <p:pic>
        <p:nvPicPr>
          <p:cNvPr id="6152" name="Picture 8" descr="Текст песни «В землянке» («Бьется в тесной печурке огонь»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0"/>
            <a:ext cx="5334000" cy="4381501"/>
          </a:xfrm>
          <a:prstGeom prst="rect">
            <a:avLst/>
          </a:prstGeom>
          <a:noFill/>
        </p:spPr>
      </p:pic>
      <p:pic>
        <p:nvPicPr>
          <p:cNvPr id="6154" name="Picture 10" descr="Песни военных лет. - Классному руководителю - Проче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637928"/>
            <a:ext cx="6960096" cy="5220072"/>
          </a:xfrm>
          <a:prstGeom prst="rect">
            <a:avLst/>
          </a:prstGeom>
          <a:noFill/>
        </p:spPr>
      </p:pic>
      <p:pic>
        <p:nvPicPr>
          <p:cNvPr id="6156" name="Picture 12" descr="Песни на мероприятиях, посвященных 23 Февраля 2020 года | Следы ..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1052736"/>
            <a:ext cx="5041214" cy="5046943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222</TotalTime>
  <Words>769</Words>
  <Application>Microsoft Office PowerPoint</Application>
  <PresentationFormat>Экран (4:3)</PresentationFormat>
  <Paragraphs>102</Paragraphs>
  <Slides>24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Яркая</vt:lpstr>
      <vt:lpstr>Музыкально-теоретическая олимпиада к 75-ти летию Победы</vt:lpstr>
      <vt:lpstr>Слайд 2</vt:lpstr>
      <vt:lpstr>Слайд 3</vt:lpstr>
      <vt:lpstr>История песен</vt:lpstr>
      <vt:lpstr>«Священная война»</vt:lpstr>
      <vt:lpstr>Слайд 6</vt:lpstr>
      <vt:lpstr>«Смуглянка»</vt:lpstr>
      <vt:lpstr>Слайд 8</vt:lpstr>
      <vt:lpstr>А также были очень популярными песни….</vt:lpstr>
      <vt:lpstr>Седьмая симфония Шостаковича как символ ужас блокады и триумфа над нацизмом </vt:lpstr>
      <vt:lpstr>Слайд 11</vt:lpstr>
      <vt:lpstr>Музыкально-теоретическая викторина</vt:lpstr>
      <vt:lpstr>Узнать по аккомпанементу песню</vt:lpstr>
      <vt:lpstr>Угадайте произведение по отрывку</vt:lpstr>
      <vt:lpstr>Слайд 15</vt:lpstr>
      <vt:lpstr>Слайд 16</vt:lpstr>
      <vt:lpstr>Слайд 17</vt:lpstr>
      <vt:lpstr>Угадайте песню по ритму</vt:lpstr>
      <vt:lpstr>Слайд 19</vt:lpstr>
      <vt:lpstr>Построить цепочку интервалов от ноты «до» вверх, угадать песню</vt:lpstr>
      <vt:lpstr>Проверьте свои знания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RePack by SPecialiST</cp:lastModifiedBy>
  <cp:revision>24</cp:revision>
  <dcterms:created xsi:type="dcterms:W3CDTF">2020-04-30T11:50:35Z</dcterms:created>
  <dcterms:modified xsi:type="dcterms:W3CDTF">2020-04-30T15:33:01Z</dcterms:modified>
</cp:coreProperties>
</file>